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35" r:id="rId6"/>
    <p:sldId id="628" r:id="rId7"/>
    <p:sldId id="626" r:id="rId8"/>
    <p:sldId id="627" r:id="rId9"/>
    <p:sldId id="611" r:id="rId10"/>
    <p:sldId id="634" r:id="rId11"/>
    <p:sldId id="636" r:id="rId12"/>
    <p:sldId id="629" r:id="rId13"/>
    <p:sldId id="637" r:id="rId14"/>
    <p:sldId id="630" r:id="rId15"/>
    <p:sldId id="592" r:id="rId16"/>
    <p:sldId id="632" r:id="rId17"/>
    <p:sldId id="63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35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36"/>
            <p14:sldId id="629"/>
            <p14:sldId id="637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3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84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Видове и правила за работа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Носители на информация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53" y="2357058"/>
            <a:ext cx="3358294" cy="33582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Всеки носител на информация се управлява от </a:t>
            </a:r>
            <a:r>
              <a:rPr lang="bg-BG" sz="3600" b="1" dirty="0">
                <a:solidFill>
                  <a:schemeClr val="bg1"/>
                </a:solidFill>
              </a:rPr>
              <a:t>устройство за достъп</a:t>
            </a:r>
            <a:r>
              <a:rPr lang="bg-BG" sz="3600" b="1" dirty="0"/>
              <a:t> </a:t>
            </a:r>
            <a:r>
              <a:rPr lang="bg-BG" sz="3600" dirty="0"/>
              <a:t>до информацията в него</a:t>
            </a:r>
          </a:p>
          <a:p>
            <a:r>
              <a:rPr lang="bg-BG" sz="3600" dirty="0"/>
              <a:t>Всяко устройство има: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Физическо</a:t>
            </a:r>
            <a:r>
              <a:rPr lang="bg-BG" sz="3400" dirty="0"/>
              <a:t>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Логическо</a:t>
            </a:r>
            <a:r>
              <a:rPr lang="bg-BG" sz="3400" dirty="0"/>
              <a:t> име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Устройства за достъп до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82491"/>
            <a:ext cx="5734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57300"/>
            <a:ext cx="11301141" cy="4608927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Показва </a:t>
            </a:r>
            <a:r>
              <a:rPr lang="bg-BG" b="1" dirty="0"/>
              <a:t>типа</a:t>
            </a:r>
            <a:r>
              <a:rPr lang="bg-BG" dirty="0"/>
              <a:t> на конкретното устройство – </a:t>
            </a:r>
            <a:r>
              <a:rPr lang="en-US" b="1" dirty="0"/>
              <a:t>HDD</a:t>
            </a:r>
            <a:r>
              <a:rPr lang="en-US" dirty="0"/>
              <a:t>, </a:t>
            </a:r>
            <a:r>
              <a:rPr lang="en-US" b="1" dirty="0"/>
              <a:t>FDD</a:t>
            </a:r>
            <a:r>
              <a:rPr lang="bg-BG" dirty="0"/>
              <a:t>, </a:t>
            </a:r>
            <a:r>
              <a:rPr lang="en-US" b="1" dirty="0"/>
              <a:t>CD- DVD</a:t>
            </a:r>
            <a:r>
              <a:rPr lang="bg-BG" dirty="0"/>
              <a:t>, </a:t>
            </a:r>
            <a:r>
              <a:rPr lang="en-US" b="1" dirty="0"/>
              <a:t>Memory Card</a:t>
            </a:r>
            <a:endParaRPr lang="bg-BG" dirty="0"/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Отнася се до </a:t>
            </a:r>
            <a:r>
              <a:rPr lang="bg-BG" b="1" dirty="0"/>
              <a:t>хардуера</a:t>
            </a:r>
            <a:r>
              <a:rPr lang="bg-BG" dirty="0"/>
              <a:t> и </a:t>
            </a:r>
            <a:r>
              <a:rPr lang="bg-BG" b="1" dirty="0"/>
              <a:t>драйверите</a:t>
            </a:r>
            <a:r>
              <a:rPr lang="bg-BG" dirty="0"/>
              <a:t> на </a:t>
            </a:r>
            <a:r>
              <a:rPr lang="bg-BG" b="1" dirty="0"/>
              <a:t>ОС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Драйверите </a:t>
            </a:r>
            <a:r>
              <a:rPr lang="bg-BG" b="1" dirty="0"/>
              <a:t>управляват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освобождават потребителя от грижата за спецификата на хардуера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48508"/>
            <a:ext cx="11818096" cy="5457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/>
              <a:t>използва имената на устройствата за основните информационни дейности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Обичайни логически имена: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A:</a:t>
            </a:r>
            <a:r>
              <a:rPr lang="bg-BG" sz="3000" dirty="0"/>
              <a:t>,</a:t>
            </a:r>
            <a:r>
              <a:rPr lang="en-US" sz="3000" dirty="0"/>
              <a:t> B: - </a:t>
            </a:r>
            <a:r>
              <a:rPr lang="bg-BG" sz="3000" dirty="0"/>
              <a:t>за </a:t>
            </a:r>
            <a:r>
              <a:rPr lang="bg-BG" sz="3000" b="1" dirty="0"/>
              <a:t>дискети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C:, D: - </a:t>
            </a:r>
            <a:r>
              <a:rPr lang="bg-BG" sz="3000" dirty="0"/>
              <a:t>за </a:t>
            </a:r>
            <a:r>
              <a:rPr lang="bg-BG" sz="3000" b="1" dirty="0"/>
              <a:t>твърди дискове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D:, E:  -</a:t>
            </a:r>
            <a:r>
              <a:rPr lang="bg-BG" sz="3000" dirty="0"/>
              <a:t> за </a:t>
            </a:r>
            <a:r>
              <a:rPr lang="en-US" sz="3000" b="1" dirty="0"/>
              <a:t>CD</a:t>
            </a:r>
            <a:r>
              <a:rPr lang="en-US" sz="3000" dirty="0"/>
              <a:t>, </a:t>
            </a:r>
            <a:r>
              <a:rPr lang="en-US" sz="3000" b="1" dirty="0"/>
              <a:t>DVD</a:t>
            </a:r>
            <a:endParaRPr lang="bg-BG" sz="3000" b="1" dirty="0"/>
          </a:p>
          <a:p>
            <a:pPr lvl="1">
              <a:buClr>
                <a:schemeClr val="tx1"/>
              </a:buClr>
            </a:pPr>
            <a:r>
              <a:rPr lang="en-US" sz="3000" dirty="0"/>
              <a:t>D:, E:, F: - </a:t>
            </a:r>
            <a:r>
              <a:rPr lang="bg-BG" sz="3000" dirty="0"/>
              <a:t>за </a:t>
            </a:r>
            <a:r>
              <a:rPr lang="bg-BG" sz="3000" b="1" dirty="0"/>
              <a:t>флаш</a:t>
            </a:r>
            <a:r>
              <a:rPr lang="bg-BG" sz="3000" dirty="0"/>
              <a:t> и </a:t>
            </a:r>
            <a:r>
              <a:rPr lang="bg-BG" sz="3000" b="1" dirty="0"/>
              <a:t>карти памети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21559" y="1350552"/>
            <a:ext cx="11906665" cy="5201066"/>
          </a:xfrm>
        </p:spPr>
        <p:txBody>
          <a:bodyPr>
            <a:normAutofit/>
          </a:bodyPr>
          <a:lstStyle/>
          <a:p>
            <a:r>
              <a:rPr lang="bg-BG" sz="3800" dirty="0"/>
              <a:t>Задава се от </a:t>
            </a:r>
            <a:r>
              <a:rPr lang="bg-BG" sz="3800" b="1" dirty="0"/>
              <a:t>ОС</a:t>
            </a:r>
          </a:p>
          <a:p>
            <a:r>
              <a:rPr lang="bg-BG" sz="3800" dirty="0"/>
              <a:t>Един физически </a:t>
            </a:r>
            <a:r>
              <a:rPr lang="bg-BG" sz="3800" b="1" dirty="0"/>
              <a:t>НИ</a:t>
            </a:r>
            <a:r>
              <a:rPr lang="bg-BG" sz="3800" dirty="0"/>
              <a:t> може да е разделен на </a:t>
            </a:r>
            <a:r>
              <a:rPr lang="bg-BG" sz="3800" b="1" dirty="0"/>
              <a:t>няколко логически дяла</a:t>
            </a:r>
            <a:r>
              <a:rPr lang="bg-BG" sz="3800" dirty="0"/>
              <a:t>, като всеки дял си има логическо име </a:t>
            </a:r>
          </a:p>
          <a:p>
            <a:r>
              <a:rPr lang="bg-BG" sz="3800" dirty="0"/>
              <a:t>Отнася се до </a:t>
            </a:r>
            <a:r>
              <a:rPr lang="bg-BG" sz="3800" b="1" dirty="0"/>
              <a:t>управлението на информацията </a:t>
            </a:r>
            <a:r>
              <a:rPr lang="bg-BG" sz="3800" dirty="0"/>
              <a:t>в папки и файлове</a:t>
            </a:r>
          </a:p>
          <a:p>
            <a:r>
              <a:rPr lang="bg-BG" sz="3800" dirty="0"/>
              <a:t>Не зависи от вида на устройството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Логическо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879570" cy="882654"/>
          </a:xfrm>
        </p:spPr>
        <p:txBody>
          <a:bodyPr>
            <a:noAutofit/>
          </a:bodyPr>
          <a:lstStyle/>
          <a:p>
            <a:r>
              <a:rPr lang="bg-BG" sz="4000" dirty="0"/>
              <a:t>Физическо и логическо име на устройство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8" y="2421147"/>
            <a:ext cx="5819645" cy="39760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3" y="2421147"/>
            <a:ext cx="5553751" cy="311534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07853" y="1207454"/>
            <a:ext cx="2832196" cy="989642"/>
          </a:xfrm>
          <a:prstGeom prst="wedgeRoundRectCallout">
            <a:avLst>
              <a:gd name="adj1" fmla="val 47658"/>
              <a:gd name="adj2" fmla="val 3165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828449" y="1321512"/>
            <a:ext cx="3082650" cy="710727"/>
          </a:xfrm>
          <a:prstGeom prst="wedgeRoundRectCallout">
            <a:avLst>
              <a:gd name="adj1" fmla="val -56924"/>
              <a:gd name="adj2" fmla="val 443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555023" y="5737489"/>
            <a:ext cx="3225800" cy="568772"/>
          </a:xfrm>
          <a:prstGeom prst="wedgeRoundRectCallout">
            <a:avLst>
              <a:gd name="adj1" fmla="val -1786"/>
              <a:gd name="adj2" fmla="val -227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904764" y="3802411"/>
            <a:ext cx="3090470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r>
              <a:rPr lang="bg-BG" sz="4000" dirty="0"/>
              <a:t>Правила за работа и хардуерни особености на НИ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415484" y="1451820"/>
            <a:ext cx="11579750" cy="3907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Не поставяйте </a:t>
            </a:r>
            <a:r>
              <a:rPr lang="bg-BG" sz="3600" b="1" dirty="0"/>
              <a:t>НИ</a:t>
            </a:r>
            <a:r>
              <a:rPr lang="bg-BG" sz="3600" dirty="0"/>
              <a:t> в близост до </a:t>
            </a:r>
            <a:r>
              <a:rPr lang="bg-BG" sz="3600" b="1" dirty="0"/>
              <a:t>отоплителни уреди</a:t>
            </a:r>
          </a:p>
          <a:p>
            <a:pPr>
              <a:lnSpc>
                <a:spcPct val="120000"/>
              </a:lnSpc>
            </a:pPr>
            <a:r>
              <a:rPr lang="bg-BG" sz="3600" dirty="0"/>
              <a:t>Предпазвайте оптичните дискове от </a:t>
            </a:r>
            <a:r>
              <a:rPr lang="bg-BG" sz="3600" b="1" dirty="0"/>
              <a:t>надраскване</a:t>
            </a:r>
            <a:r>
              <a:rPr lang="bg-BG" sz="3600" dirty="0"/>
              <a:t>, </a:t>
            </a:r>
            <a:r>
              <a:rPr lang="bg-BG" sz="3600" b="1" dirty="0"/>
              <a:t>замърсяване</a:t>
            </a:r>
            <a:r>
              <a:rPr lang="bg-BG" sz="3600" dirty="0"/>
              <a:t> и </a:t>
            </a:r>
            <a:r>
              <a:rPr lang="bg-BG" sz="3600" b="1" dirty="0"/>
              <a:t>огъване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Поставяйте</a:t>
            </a:r>
            <a:r>
              <a:rPr lang="bg-BG" sz="3600" dirty="0"/>
              <a:t> НИ </a:t>
            </a:r>
            <a:r>
              <a:rPr lang="bg-BG" sz="3600" b="1" dirty="0"/>
              <a:t>правилно</a:t>
            </a:r>
            <a:r>
              <a:rPr lang="bg-BG" sz="3600" dirty="0"/>
              <a:t> в устройствата за </a:t>
            </a:r>
            <a:r>
              <a:rPr lang="bg-BG" sz="3600" b="1" dirty="0"/>
              <a:t>четене</a:t>
            </a:r>
            <a:r>
              <a:rPr lang="bg-BG" sz="3600" dirty="0"/>
              <a:t>/</a:t>
            </a:r>
            <a:r>
              <a:rPr lang="bg-BG" sz="3600" b="1" dirty="0"/>
              <a:t>запис</a:t>
            </a:r>
            <a:endParaRPr lang="en-US" sz="3600" b="1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Проверявайте</a:t>
            </a:r>
            <a:r>
              <a:rPr lang="bg-BG" sz="3600" dirty="0"/>
              <a:t> НИ за </a:t>
            </a:r>
            <a:r>
              <a:rPr lang="bg-BG" sz="3600" b="1" dirty="0"/>
              <a:t>грешки</a:t>
            </a:r>
            <a:r>
              <a:rPr lang="bg-BG" sz="3600" dirty="0"/>
              <a:t> в записаната </a:t>
            </a:r>
            <a:br>
              <a:rPr lang="bg-BG" sz="3600" dirty="0"/>
            </a:br>
            <a:r>
              <a:rPr lang="bg-BG" sz="3600" dirty="0"/>
              <a:t>информация и ги </a:t>
            </a:r>
            <a:r>
              <a:rPr lang="bg-BG" sz="3600" b="1" dirty="0"/>
              <a:t>поправяйте</a:t>
            </a:r>
            <a:endParaRPr lang="bg-BG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55" y="4729405"/>
            <a:ext cx="4237528" cy="2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66" y="2867079"/>
            <a:ext cx="4971956" cy="30578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648" y="1638472"/>
            <a:ext cx="3344952" cy="22501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302944" y="1238838"/>
            <a:ext cx="7954791" cy="2112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Изваждайте премахваемите НИ с </a:t>
            </a:r>
            <a:r>
              <a:rPr lang="bg-BG" sz="3600" b="1" dirty="0"/>
              <a:t>предварителна команда </a:t>
            </a:r>
            <a:r>
              <a:rPr lang="bg-BG" sz="3600" dirty="0"/>
              <a:t>към ОС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873504" y="5261554"/>
            <a:ext cx="2231949" cy="1104246"/>
          </a:xfrm>
          <a:prstGeom prst="wedgeRoundRectCallout">
            <a:avLst>
              <a:gd name="adj1" fmla="val 174230"/>
              <a:gd name="adj2" fmla="val -78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Изберете носителя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473077" y="2765453"/>
            <a:ext cx="2878553" cy="1630538"/>
          </a:xfrm>
          <a:prstGeom prst="wedgeRoundRectCallout">
            <a:avLst>
              <a:gd name="adj1" fmla="val 152053"/>
              <a:gd name="adj2" fmla="val 15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меню изберете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Извади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450212" y="4638732"/>
            <a:ext cx="3056200" cy="1828800"/>
          </a:xfrm>
          <a:prstGeom prst="wedgeRoundRectCallout">
            <a:avLst>
              <a:gd name="adj1" fmla="val -19094"/>
              <a:gd name="adj2" fmla="val -8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укажете от лентата с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Носител на информация</a:t>
            </a:r>
            <a:r>
              <a:rPr lang="bg-BG" sz="3000" dirty="0">
                <a:solidFill>
                  <a:schemeClr val="bg2"/>
                </a:solidFill>
              </a:rPr>
              <a:t> – служи за трайно съхраняване на информация 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Видове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– </a:t>
            </a:r>
            <a:r>
              <a:rPr lang="en-US" sz="3000" b="1" dirty="0">
                <a:solidFill>
                  <a:schemeClr val="bg2"/>
                </a:solidFill>
              </a:rPr>
              <a:t>HDD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SSD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CD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DVD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флаш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карта памет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Всеки НИ има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физическо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логическо</a:t>
            </a:r>
            <a:r>
              <a:rPr lang="bg-BG" sz="3000" dirty="0">
                <a:solidFill>
                  <a:schemeClr val="bg2"/>
                </a:solidFill>
              </a:rPr>
              <a:t> име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 Правила за работа с НИ: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Правилно </a:t>
            </a:r>
            <a:r>
              <a:rPr lang="bg-BG" sz="2900" b="1" dirty="0">
                <a:solidFill>
                  <a:schemeClr val="bg2"/>
                </a:solidFill>
              </a:rPr>
              <a:t>поставяне</a:t>
            </a:r>
            <a:r>
              <a:rPr lang="bg-BG" sz="2900" dirty="0">
                <a:solidFill>
                  <a:schemeClr val="bg2"/>
                </a:solidFill>
              </a:rPr>
              <a:t>/</a:t>
            </a:r>
            <a:r>
              <a:rPr lang="bg-BG" sz="2900" b="1" dirty="0">
                <a:solidFill>
                  <a:schemeClr val="bg2"/>
                </a:solidFill>
              </a:rPr>
              <a:t>изваждане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отоплителни уреди за </a:t>
            </a:r>
            <a:r>
              <a:rPr lang="en-US" sz="2900" b="1" dirty="0">
                <a:solidFill>
                  <a:schemeClr val="bg2"/>
                </a:solidFill>
              </a:rPr>
              <a:t>CD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 </a:t>
            </a:r>
            <a:r>
              <a:rPr lang="en-US" sz="2900" b="1" dirty="0">
                <a:solidFill>
                  <a:schemeClr val="bg2"/>
                </a:solidFill>
              </a:rPr>
              <a:t>DVD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магнитни полета за </a:t>
            </a:r>
            <a:r>
              <a:rPr lang="en-US" sz="2900" b="1" dirty="0">
                <a:solidFill>
                  <a:schemeClr val="bg2"/>
                </a:solidFill>
              </a:rPr>
              <a:t>HDD</a:t>
            </a:r>
            <a:r>
              <a:rPr lang="en-US" sz="2900" dirty="0">
                <a:solidFill>
                  <a:schemeClr val="bg2"/>
                </a:solidFill>
              </a:rPr>
              <a:t>, </a:t>
            </a:r>
            <a:r>
              <a:rPr lang="en-US" sz="2900" b="1" dirty="0">
                <a:solidFill>
                  <a:schemeClr val="bg2"/>
                </a:solidFill>
              </a:rPr>
              <a:t>FDD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en-US" sz="2900" b="1" dirty="0">
                <a:solidFill>
                  <a:schemeClr val="bg2"/>
                </a:solidFill>
              </a:rPr>
              <a:t>SSD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4"/>
            <a:ext cx="8735524" cy="53344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bg-BG" sz="3400" b="1" dirty="0"/>
              <a:t>НИ</a:t>
            </a:r>
            <a:r>
              <a:rPr lang="bg-BG" sz="3400" dirty="0"/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400" dirty="0"/>
              <a:t>Най-често използвани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Устройства за достъп</a:t>
            </a:r>
            <a:r>
              <a:rPr lang="bg-BG" sz="3400" dirty="0"/>
              <a:t> до </a:t>
            </a:r>
            <a:r>
              <a:rPr lang="bg-BG" sz="3400" b="1" dirty="0"/>
              <a:t>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/>
              <a:t>Логическо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и </a:t>
            </a:r>
            <a:r>
              <a:rPr lang="bg-BG" sz="3400" b="1" dirty="0"/>
              <a:t>физическо име </a:t>
            </a:r>
            <a:r>
              <a:rPr lang="bg-BG" sz="3400" dirty="0"/>
              <a:t>на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dirty="0"/>
              <a:t>͏</a:t>
            </a:r>
            <a:r>
              <a:rPr lang="bg-BG" sz="3400" b="1" dirty="0"/>
              <a:t>Правила</a:t>
            </a:r>
            <a:r>
              <a:rPr lang="bg-BG" sz="3400" dirty="0"/>
              <a:t> за работа с </a:t>
            </a:r>
            <a:r>
              <a:rPr lang="bg-BG" sz="3400" b="1" dirty="0"/>
              <a:t>НИ</a:t>
            </a:r>
            <a:r>
              <a:rPr lang="bg-BG" sz="3400" dirty="0"/>
              <a:t>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Носители на информация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4000" dirty="0"/>
              <a:t>HDD, SSD, CD, DVD, </a:t>
            </a:r>
            <a:r>
              <a:rPr lang="bg-BG" sz="4000" dirty="0"/>
              <a:t>Флаш памет, Карта памет</a:t>
            </a:r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4" y="518524"/>
            <a:ext cx="4044611" cy="40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3178" y="1300231"/>
            <a:ext cx="9747645" cy="528520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en-US" sz="3400" b="1" dirty="0"/>
              <a:t>Data Storage</a:t>
            </a:r>
            <a:r>
              <a:rPr lang="bg-BG" sz="3400" dirty="0"/>
              <a:t>)</a:t>
            </a:r>
            <a:r>
              <a:rPr lang="en-US" sz="3400" dirty="0"/>
              <a:t> – </a:t>
            </a:r>
            <a:r>
              <a:rPr lang="bg-BG" sz="3400" dirty="0"/>
              <a:t>средство за трайно съхраняване на информация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Служи за: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Съхраняване</a:t>
            </a:r>
            <a:r>
              <a:rPr lang="bg-BG" sz="3200" dirty="0"/>
              <a:t> на </a:t>
            </a:r>
            <a:r>
              <a:rPr lang="bg-BG" sz="3200" b="1" dirty="0"/>
              <a:t>данните</a:t>
            </a:r>
            <a:r>
              <a:rPr lang="bg-BG" sz="3200" dirty="0"/>
              <a:t> след</a:t>
            </a:r>
            <a:r>
              <a:rPr lang="bg-BG" sz="3200" b="1" dirty="0"/>
              <a:t> изключване </a:t>
            </a:r>
            <a:r>
              <a:rPr lang="bg-BG" sz="3200" dirty="0"/>
              <a:t>на </a:t>
            </a:r>
            <a:r>
              <a:rPr lang="bg-BG" sz="3200" b="1" dirty="0"/>
              <a:t>компютъра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Прехвърляне</a:t>
            </a:r>
            <a:r>
              <a:rPr lang="bg-BG" sz="3200" dirty="0"/>
              <a:t> на </a:t>
            </a:r>
            <a:r>
              <a:rPr lang="bg-BG" sz="3200" b="1" dirty="0"/>
              <a:t>информация</a:t>
            </a:r>
            <a:r>
              <a:rPr lang="bg-BG" sz="3200" dirty="0"/>
              <a:t> към </a:t>
            </a:r>
            <a:r>
              <a:rPr lang="bg-BG" sz="3200" b="1" dirty="0"/>
              <a:t>други компютри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Носители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11936045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Твърди дискове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(Hard Disk Drive, </a:t>
            </a:r>
            <a:r>
              <a:rPr lang="en-US" sz="3200" b="1" dirty="0"/>
              <a:t>HDD</a:t>
            </a:r>
            <a:r>
              <a:rPr lang="en-US" sz="3200" dirty="0"/>
              <a:t>)</a:t>
            </a:r>
            <a:r>
              <a:rPr lang="bg-BG" sz="3200" dirty="0"/>
              <a:t> – външни и вътрешни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Дискети</a:t>
            </a:r>
            <a:r>
              <a:rPr lang="bg-BG" sz="3200" dirty="0"/>
              <a:t> – (</a:t>
            </a:r>
            <a:r>
              <a:rPr lang="en-US" sz="3200" dirty="0"/>
              <a:t>Floppy Disk Drive, </a:t>
            </a:r>
            <a:r>
              <a:rPr lang="en-US" sz="3200" b="1" dirty="0"/>
              <a:t>FDD</a:t>
            </a:r>
            <a:r>
              <a:rPr lang="bg-BG" sz="3200" dirty="0"/>
              <a:t>)</a:t>
            </a:r>
            <a:r>
              <a:rPr lang="en-US" sz="3200" dirty="0"/>
              <a:t> – </a:t>
            </a:r>
            <a:r>
              <a:rPr lang="bg-BG" sz="3200" dirty="0"/>
              <a:t>сега почти не се ползват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Солиден диск </a:t>
            </a:r>
            <a:r>
              <a:rPr lang="en-US" sz="3200" dirty="0"/>
              <a:t>(Solid-State Drive, </a:t>
            </a:r>
            <a:r>
              <a:rPr lang="en-US" sz="3200" b="1" dirty="0"/>
              <a:t>SSD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Оптични дискове </a:t>
            </a:r>
            <a:r>
              <a:rPr lang="bg-BG" sz="3200" dirty="0"/>
              <a:t>– </a:t>
            </a:r>
            <a:r>
              <a:rPr lang="en-US" sz="3200" dirty="0"/>
              <a:t>Compact Disc</a:t>
            </a:r>
            <a:r>
              <a:rPr lang="bg-BG" sz="3200" dirty="0"/>
              <a:t> (</a:t>
            </a:r>
            <a:r>
              <a:rPr lang="en-US" sz="3200" b="1" dirty="0"/>
              <a:t>CD</a:t>
            </a:r>
            <a:r>
              <a:rPr lang="en-US" sz="3200" dirty="0"/>
              <a:t>) </a:t>
            </a:r>
            <a:r>
              <a:rPr lang="bg-BG" sz="3200" dirty="0"/>
              <a:t>и </a:t>
            </a:r>
            <a:r>
              <a:rPr lang="en-US" sz="3200" dirty="0"/>
              <a:t>Digital Versatile Disc </a:t>
            </a:r>
            <a:r>
              <a:rPr lang="bg-BG" sz="3200" dirty="0"/>
              <a:t>(</a:t>
            </a:r>
            <a:r>
              <a:rPr lang="en-US" sz="3200" b="1" dirty="0"/>
              <a:t>DVD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Флаш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Flash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Карта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Memory Card</a:t>
            </a:r>
            <a:r>
              <a:rPr lang="en-US" sz="3200" dirty="0"/>
              <a:t>)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Често използвани 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6" y="1286682"/>
            <a:ext cx="4653593" cy="34361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Твърди дискове и статични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71" y="1108977"/>
            <a:ext cx="3461558" cy="346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2" y="5145293"/>
            <a:ext cx="4486641" cy="1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86718" cy="5201066"/>
          </a:xfrm>
        </p:spPr>
        <p:txBody>
          <a:bodyPr/>
          <a:lstStyle/>
          <a:p>
            <a:r>
              <a:rPr lang="bg-BG" dirty="0"/>
              <a:t>Видове оптични дискове: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Compact Disc </a:t>
            </a:r>
            <a:r>
              <a:rPr lang="en-US" dirty="0"/>
              <a:t>(CD), </a:t>
            </a:r>
            <a:r>
              <a:rPr lang="en-US" b="1" dirty="0"/>
              <a:t>720 MB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Digital Versatile Disc</a:t>
            </a:r>
            <a:r>
              <a:rPr lang="en-US" dirty="0"/>
              <a:t>,  (DVD), </a:t>
            </a:r>
            <a:r>
              <a:rPr lang="en-US" b="1" dirty="0"/>
              <a:t>4.2 GB</a:t>
            </a:r>
          </a:p>
          <a:p>
            <a:r>
              <a:rPr lang="bg-BG" dirty="0"/>
              <a:t>Означения: </a:t>
            </a:r>
          </a:p>
          <a:p>
            <a:pPr lvl="1"/>
            <a:r>
              <a:rPr lang="en-US" b="1" dirty="0"/>
              <a:t>CD-R</a:t>
            </a:r>
            <a:r>
              <a:rPr lang="en-US" dirty="0"/>
              <a:t>, </a:t>
            </a:r>
            <a:r>
              <a:rPr lang="en-US" b="1" dirty="0"/>
              <a:t>DVD-R</a:t>
            </a:r>
            <a:r>
              <a:rPr lang="bg-BG" dirty="0"/>
              <a:t> – допуска </a:t>
            </a:r>
            <a:r>
              <a:rPr lang="bg-BG" b="1" dirty="0"/>
              <a:t>еднократен</a:t>
            </a:r>
            <a:r>
              <a:rPr lang="bg-BG" dirty="0"/>
              <a:t> запис</a:t>
            </a:r>
          </a:p>
          <a:p>
            <a:pPr lvl="1"/>
            <a:r>
              <a:rPr lang="en-US" b="1" dirty="0"/>
              <a:t>CD-RW</a:t>
            </a:r>
            <a:r>
              <a:rPr lang="en-US" dirty="0"/>
              <a:t>, </a:t>
            </a:r>
            <a:r>
              <a:rPr lang="en-US" b="1" dirty="0"/>
              <a:t>DVD-RW</a:t>
            </a:r>
            <a:r>
              <a:rPr lang="bg-BG" dirty="0"/>
              <a:t> – възможност за </a:t>
            </a:r>
            <a:r>
              <a:rPr lang="bg-BG" b="1" dirty="0"/>
              <a:t>многократен</a:t>
            </a:r>
            <a:r>
              <a:rPr lang="bg-BG" dirty="0"/>
              <a:t> запис</a:t>
            </a:r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Оптични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144598"/>
            <a:ext cx="2780544" cy="27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6766" y="1429822"/>
            <a:ext cx="9185092" cy="5121796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Флаш памет</a:t>
            </a:r>
            <a:r>
              <a:rPr lang="bg-BG" sz="3500" dirty="0"/>
              <a:t> – външна памет, за </a:t>
            </a:r>
            <a:r>
              <a:rPr lang="bg-BG" sz="3500" b="1" dirty="0"/>
              <a:t>четене</a:t>
            </a:r>
            <a:r>
              <a:rPr lang="bg-BG" sz="3500" dirty="0"/>
              <a:t>/</a:t>
            </a:r>
            <a:r>
              <a:rPr lang="bg-BG" sz="3500" b="1" dirty="0"/>
              <a:t>запис</a:t>
            </a:r>
            <a:r>
              <a:rPr lang="bg-BG" sz="3500" dirty="0"/>
              <a:t> се използва </a:t>
            </a:r>
            <a:r>
              <a:rPr lang="en-US" sz="3500" b="1" dirty="0"/>
              <a:t>USB </a:t>
            </a:r>
            <a:r>
              <a:rPr lang="bg-BG" sz="3500" b="1" dirty="0"/>
              <a:t>порт </a:t>
            </a:r>
            <a:r>
              <a:rPr lang="bg-BG" sz="3500" dirty="0"/>
              <a:t>на компютъра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Карта памет</a:t>
            </a:r>
            <a:r>
              <a:rPr lang="bg-BG" sz="3500" dirty="0"/>
              <a:t> – различни стандарти </a:t>
            </a:r>
            <a:r>
              <a:rPr lang="en-US" sz="3500" b="1" dirty="0"/>
              <a:t>SD</a:t>
            </a:r>
            <a:r>
              <a:rPr lang="en-US" sz="3500" dirty="0"/>
              <a:t>, </a:t>
            </a:r>
            <a:r>
              <a:rPr lang="en-US" sz="3500" b="1" dirty="0"/>
              <a:t>Mini SD</a:t>
            </a:r>
            <a:r>
              <a:rPr lang="en-US" sz="3500" dirty="0"/>
              <a:t>, </a:t>
            </a:r>
            <a:r>
              <a:rPr lang="en-US" sz="3500" b="1" dirty="0"/>
              <a:t>Micro SD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Адаптер</a:t>
            </a:r>
            <a:r>
              <a:rPr lang="en-US" sz="3500" dirty="0"/>
              <a:t> </a:t>
            </a:r>
            <a:r>
              <a:rPr lang="bg-BG" sz="3500" dirty="0"/>
              <a:t>– уеднаквяване на </a:t>
            </a:r>
            <a:r>
              <a:rPr lang="bg-BG" sz="3500" b="1" dirty="0"/>
              <a:t>интерфейса</a:t>
            </a:r>
            <a:r>
              <a:rPr lang="bg-BG" sz="3500" dirty="0"/>
              <a:t> на различните модели карти памет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Флаш и карти памет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99" y="1469288"/>
            <a:ext cx="1965162" cy="165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767889"/>
            <a:ext cx="1798172" cy="178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550846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Физически и логически имена на устройства</a:t>
            </a:r>
          </a:p>
        </p:txBody>
      </p:sp>
      <p:pic>
        <p:nvPicPr>
          <p:cNvPr id="1038" name="Picture 14" descr="https://m.media-amazon.com/images/I/61QvkhrnWML._AC_SL141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56" y="788622"/>
            <a:ext cx="4536488" cy="3774513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6421</TotalTime>
  <Words>762</Words>
  <Application>Microsoft Office PowerPoint</Application>
  <PresentationFormat>Widescreen</PresentationFormat>
  <Paragraphs>138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PowerPoint Presentation</vt:lpstr>
      <vt:lpstr>Носители на информация</vt:lpstr>
      <vt:lpstr>Често използвани НИ</vt:lpstr>
      <vt:lpstr>Твърди дискове и статични дискове</vt:lpstr>
      <vt:lpstr>Оптични дискове</vt:lpstr>
      <vt:lpstr>Флаш и карти памет</vt:lpstr>
      <vt:lpstr>PowerPoint Presentation</vt:lpstr>
      <vt:lpstr>Устройства за достъп до НИ (1)</vt:lpstr>
      <vt:lpstr>Физическо име на устройство (1)</vt:lpstr>
      <vt:lpstr>Физическо име на устройство (2)</vt:lpstr>
      <vt:lpstr>Логическо име на устройство (1)</vt:lpstr>
      <vt:lpstr>Физическо и логическо име на устройство</vt:lpstr>
      <vt:lpstr>PowerPoint Presentation</vt:lpstr>
      <vt:lpstr>Правила за работа с НИ (1)</vt:lpstr>
      <vt:lpstr>Правила за работа с НИ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Носители на информация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681</cp:revision>
  <dcterms:created xsi:type="dcterms:W3CDTF">2018-05-23T13:08:44Z</dcterms:created>
  <dcterms:modified xsi:type="dcterms:W3CDTF">2024-01-03T19:29:25Z</dcterms:modified>
  <cp:category>computer programming, programming</cp:category>
</cp:coreProperties>
</file>